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 id="266" r:id="rId11"/>
    <p:sldId id="267"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1E2151-6A07-4D62-AEEC-C79942590376}"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86168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1E2151-6A07-4D62-AEEC-C79942590376}"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481650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1E2151-6A07-4D62-AEEC-C79942590376}"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3289066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1E2151-6A07-4D62-AEEC-C79942590376}"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92483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1E2151-6A07-4D62-AEEC-C79942590376}"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982498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1E2151-6A07-4D62-AEEC-C79942590376}"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3529170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1E2151-6A07-4D62-AEEC-C79942590376}" type="datetimeFigureOut">
              <a:rPr lang="en-US" smtClean="0"/>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74674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1E2151-6A07-4D62-AEEC-C79942590376}" type="datetimeFigureOut">
              <a:rPr lang="en-US" smtClean="0"/>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340872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E2151-6A07-4D62-AEEC-C79942590376}" type="datetimeFigureOut">
              <a:rPr lang="en-US" smtClean="0"/>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64564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1E2151-6A07-4D62-AEEC-C79942590376}"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104368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1E2151-6A07-4D62-AEEC-C79942590376}"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D9A52E-9D1F-4584-A09B-C7782F5C4B4D}" type="slidenum">
              <a:rPr lang="en-US" smtClean="0"/>
              <a:t>‹#›</a:t>
            </a:fld>
            <a:endParaRPr lang="en-US"/>
          </a:p>
        </p:txBody>
      </p:sp>
    </p:spTree>
    <p:extLst>
      <p:ext uri="{BB962C8B-B14F-4D97-AF65-F5344CB8AC3E}">
        <p14:creationId xmlns:p14="http://schemas.microsoft.com/office/powerpoint/2010/main" val="545650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1E2151-6A07-4D62-AEEC-C79942590376}" type="datetimeFigureOut">
              <a:rPr lang="en-US" smtClean="0"/>
              <a:t>11/2/2020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9A52E-9D1F-4584-A09B-C7782F5C4B4D}" type="slidenum">
              <a:rPr lang="en-US" smtClean="0"/>
              <a:t>‹#›</a:t>
            </a:fld>
            <a:endParaRPr lang="en-US"/>
          </a:p>
        </p:txBody>
      </p:sp>
    </p:spTree>
    <p:extLst>
      <p:ext uri="{BB962C8B-B14F-4D97-AF65-F5344CB8AC3E}">
        <p14:creationId xmlns:p14="http://schemas.microsoft.com/office/powerpoint/2010/main" val="985452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urldefense.proofpoint.com/v2/url?u=https-3A__www.justice.gov_sites_default_files_opa_press-2Dreleases_attachments_2015_03_04_ferguson-5Fpolice-5Fdepartment-5Freport.pdf&amp;d=DwMFaQ&amp;c=RAhzPLrCAq19eJdrcQiUVEwFYoMRqGDAXQ_puw5tYjg&amp;r=nbKK7coza-77jenLzGL-ANiuQ3Xcws_fKsT8_vAbPP4&amp;m=ZLM6jx8CaY2x8m7oQKacYJlnuPN-KG2S1kqUiCMqnbw&amp;s=NzUV0zgYxZxzh1SlsWaMBMt1lrHfynrK1-ba5l1MiFA&amp;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law2.wlu.edu/deptimages/Law%20Review/61-4Skeel.pdf" TargetMode="External"/><Relationship Id="rId2" Type="http://schemas.openxmlformats.org/officeDocument/2006/relationships/hyperlink" Target="https://scholarship.law.upenn.edu/cgi/viewcontent.cgi?article=3576&amp;context=penn_law_review" TargetMode="External"/><Relationship Id="rId1" Type="http://schemas.openxmlformats.org/officeDocument/2006/relationships/slideLayout" Target="../slideLayouts/slideLayout2.xml"/><Relationship Id="rId6" Type="http://schemas.openxmlformats.org/officeDocument/2006/relationships/hyperlink" Target="https://www.jstor.org/stable/2696265" TargetMode="External"/><Relationship Id="rId5" Type="http://schemas.openxmlformats.org/officeDocument/2006/relationships/hyperlink" Target="https://digitalcommons.georgiasouthern.edu/cgi/viewcontent.cgi?article=1865&amp;context=etd" TargetMode="External"/><Relationship Id="rId4" Type="http://schemas.openxmlformats.org/officeDocument/2006/relationships/hyperlink" Target="https://openscholarship.wustl.edu/cgi/viewcontent.cgi?article=1190&amp;context=law_jurisprudenc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800" dirty="0" smtClean="0">
                <a:solidFill>
                  <a:srgbClr val="FF0000"/>
                </a:solidFill>
                <a:latin typeface="Aharoni" panose="02010803020104030203" pitchFamily="2" charset="-79"/>
                <a:cs typeface="Aharoni" panose="02010803020104030203" pitchFamily="2" charset="-79"/>
              </a:rPr>
              <a:t>Investigating the Possibility </a:t>
            </a:r>
            <a:br>
              <a:rPr lang="en-US" sz="4800" dirty="0" smtClean="0">
                <a:solidFill>
                  <a:srgbClr val="FF0000"/>
                </a:solidFill>
                <a:latin typeface="Aharoni" panose="02010803020104030203" pitchFamily="2" charset="-79"/>
                <a:cs typeface="Aharoni" panose="02010803020104030203" pitchFamily="2" charset="-79"/>
              </a:rPr>
            </a:br>
            <a:r>
              <a:rPr lang="en-US" sz="4800" dirty="0" smtClean="0">
                <a:solidFill>
                  <a:srgbClr val="FF0000"/>
                </a:solidFill>
                <a:latin typeface="Aharoni" panose="02010803020104030203" pitchFamily="2" charset="-79"/>
                <a:cs typeface="Aharoni" panose="02010803020104030203" pitchFamily="2" charset="-79"/>
              </a:rPr>
              <a:t>of Discrimination in </a:t>
            </a:r>
            <a:br>
              <a:rPr lang="en-US" sz="4800" dirty="0" smtClean="0">
                <a:solidFill>
                  <a:srgbClr val="FF0000"/>
                </a:solidFill>
                <a:latin typeface="Aharoni" panose="02010803020104030203" pitchFamily="2" charset="-79"/>
                <a:cs typeface="Aharoni" panose="02010803020104030203" pitchFamily="2" charset="-79"/>
              </a:rPr>
            </a:br>
            <a:r>
              <a:rPr lang="en-US" sz="4800" dirty="0" smtClean="0">
                <a:solidFill>
                  <a:srgbClr val="FF0000"/>
                </a:solidFill>
                <a:latin typeface="Aharoni" panose="02010803020104030203" pitchFamily="2" charset="-79"/>
                <a:cs typeface="Aharoni" panose="02010803020104030203" pitchFamily="2" charset="-79"/>
              </a:rPr>
              <a:t>Criminal Justice Decision-Making</a:t>
            </a:r>
            <a:endParaRPr lang="en-US" sz="4800" dirty="0">
              <a:solidFill>
                <a:srgbClr val="FF0000"/>
              </a:solidFill>
              <a:latin typeface="Aharoni" panose="02010803020104030203" pitchFamily="2" charset="-79"/>
              <a:cs typeface="Aharoni" panose="02010803020104030203" pitchFamily="2" charset="-79"/>
            </a:endParaRPr>
          </a:p>
        </p:txBody>
      </p:sp>
      <p:sp>
        <p:nvSpPr>
          <p:cNvPr id="3" name="Subtitle 2"/>
          <p:cNvSpPr>
            <a:spLocks noGrp="1"/>
          </p:cNvSpPr>
          <p:nvPr>
            <p:ph type="subTitle" idx="1"/>
          </p:nvPr>
        </p:nvSpPr>
        <p:spPr/>
        <p:txBody>
          <a:bodyPr>
            <a:noAutofit/>
          </a:bodyPr>
          <a:lstStyle/>
          <a:p>
            <a:r>
              <a:rPr lang="en-US" sz="4400" i="1" dirty="0" smtClean="0">
                <a:latin typeface="Aharoni" panose="02010803020104030203" pitchFamily="2" charset="-79"/>
                <a:cs typeface="Aharoni" panose="02010803020104030203" pitchFamily="2" charset="-79"/>
              </a:rPr>
              <a:t>How can institutionalized racism </a:t>
            </a:r>
          </a:p>
          <a:p>
            <a:r>
              <a:rPr lang="en-US" sz="4400" i="1" dirty="0" smtClean="0">
                <a:latin typeface="Aharoni" panose="02010803020104030203" pitchFamily="2" charset="-79"/>
                <a:cs typeface="Aharoni" panose="02010803020104030203" pitchFamily="2" charset="-79"/>
              </a:rPr>
              <a:t>be recognized?</a:t>
            </a:r>
          </a:p>
          <a:p>
            <a:pPr lvl="0"/>
            <a:r>
              <a:rPr lang="en-US" sz="4400" i="1" dirty="0">
                <a:solidFill>
                  <a:prstClr val="black"/>
                </a:solidFill>
                <a:latin typeface="Aharoni" panose="02010803020104030203" pitchFamily="2" charset="-79"/>
                <a:cs typeface="Aharoni" panose="02010803020104030203" pitchFamily="2" charset="-79"/>
              </a:rPr>
              <a:t>How and where can it arise?</a:t>
            </a:r>
          </a:p>
          <a:p>
            <a:endParaRPr lang="en-US" sz="44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58569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latin typeface="Aharoni" panose="02010803020104030203" pitchFamily="2" charset="-79"/>
                <a:cs typeface="Aharoni" panose="02010803020104030203" pitchFamily="2" charset="-79"/>
              </a:rPr>
              <a:t>What does Institutionalized Discrimination          </a:t>
            </a:r>
            <a:br>
              <a:rPr lang="en-US" b="1" dirty="0" smtClean="0">
                <a:solidFill>
                  <a:srgbClr val="FF0000"/>
                </a:solidFill>
                <a:latin typeface="Aharoni" panose="02010803020104030203" pitchFamily="2" charset="-79"/>
                <a:cs typeface="Aharoni" panose="02010803020104030203" pitchFamily="2" charset="-79"/>
              </a:rPr>
            </a:br>
            <a:r>
              <a:rPr lang="en-US" b="1" dirty="0">
                <a:solidFill>
                  <a:srgbClr val="FF0000"/>
                </a:solidFill>
                <a:latin typeface="Aharoni" panose="02010803020104030203" pitchFamily="2" charset="-79"/>
                <a:cs typeface="Aharoni" panose="02010803020104030203" pitchFamily="2" charset="-79"/>
              </a:rPr>
              <a:t> </a:t>
            </a:r>
            <a:r>
              <a:rPr lang="en-US" b="1" dirty="0" smtClean="0">
                <a:solidFill>
                  <a:srgbClr val="FF0000"/>
                </a:solidFill>
                <a:latin typeface="Aharoni" panose="02010803020104030203" pitchFamily="2" charset="-79"/>
                <a:cs typeface="Aharoni" panose="02010803020104030203" pitchFamily="2" charset="-79"/>
              </a:rPr>
              <a:t>                       Look Like?</a:t>
            </a:r>
            <a:r>
              <a:rPr lang="en-US" dirty="0" smtClean="0"/>
              <a:t/>
            </a:r>
            <a:br>
              <a:rPr lang="en-US" dirty="0" smtClean="0"/>
            </a:br>
            <a:endParaRPr lang="en-US" dirty="0"/>
          </a:p>
        </p:txBody>
      </p:sp>
      <p:sp>
        <p:nvSpPr>
          <p:cNvPr id="3" name="Content Placeholder 2"/>
          <p:cNvSpPr>
            <a:spLocks noGrp="1"/>
          </p:cNvSpPr>
          <p:nvPr>
            <p:ph idx="1"/>
          </p:nvPr>
        </p:nvSpPr>
        <p:spPr>
          <a:xfrm>
            <a:off x="838200" y="1468192"/>
            <a:ext cx="10515600" cy="4708771"/>
          </a:xfrm>
        </p:spPr>
        <p:txBody>
          <a:bodyPr>
            <a:normAutofit fontScale="92500" lnSpcReduction="20000"/>
          </a:bodyPr>
          <a:lstStyle/>
          <a:p>
            <a:r>
              <a:rPr lang="en-US" sz="3200" dirty="0" smtClean="0">
                <a:latin typeface="Aharoni" panose="02010803020104030203" pitchFamily="2" charset="-79"/>
                <a:cs typeface="Aharoni" panose="02010803020104030203" pitchFamily="2" charset="-79"/>
              </a:rPr>
              <a:t>Institutionalized discrimination appears as:</a:t>
            </a:r>
          </a:p>
          <a:p>
            <a:pPr marL="0" indent="0">
              <a:buNone/>
            </a:pPr>
            <a:r>
              <a:rPr lang="en-US" sz="3200" dirty="0" smtClean="0">
                <a:latin typeface="Aharoni" panose="02010803020104030203" pitchFamily="2" charset="-79"/>
                <a:cs typeface="Aharoni" panose="02010803020104030203" pitchFamily="2" charset="-79"/>
              </a:rPr>
              <a:t>     double standards, differential handling</a:t>
            </a:r>
          </a:p>
          <a:p>
            <a:pPr marL="0" indent="0">
              <a:buNone/>
            </a:pPr>
            <a:endParaRPr lang="en-US" sz="3200" dirty="0" smtClean="0">
              <a:latin typeface="Aharoni" panose="02010803020104030203" pitchFamily="2" charset="-79"/>
              <a:cs typeface="Aharoni" panose="02010803020104030203" pitchFamily="2" charset="-79"/>
            </a:endParaRPr>
          </a:p>
          <a:p>
            <a:pPr marL="0" indent="0">
              <a:buNone/>
            </a:pPr>
            <a:r>
              <a:rPr lang="en-US" sz="3200" dirty="0" smtClean="0">
                <a:latin typeface="Aharoni" panose="02010803020104030203" pitchFamily="2" charset="-79"/>
                <a:cs typeface="Aharoni" panose="02010803020104030203" pitchFamily="2" charset="-79"/>
              </a:rPr>
              <a:t>Members of one group usually get favored treatment</a:t>
            </a:r>
          </a:p>
          <a:p>
            <a:pPr marL="0" indent="0">
              <a:buNone/>
            </a:pPr>
            <a:r>
              <a:rPr lang="en-US" sz="3200" dirty="0" smtClean="0">
                <a:latin typeface="Aharoni" panose="02010803020104030203" pitchFamily="2" charset="-79"/>
                <a:cs typeface="Aharoni" panose="02010803020104030203" pitchFamily="2" charset="-79"/>
              </a:rPr>
              <a:t>                                 such as    </a:t>
            </a:r>
          </a:p>
          <a:p>
            <a:pPr>
              <a:buFont typeface="Courier New" panose="02070309020205020404" pitchFamily="49" charset="0"/>
              <a:buChar char="o"/>
            </a:pPr>
            <a:r>
              <a:rPr lang="en-US" sz="3200" dirty="0" smtClean="0">
                <a:latin typeface="Aharoni" panose="02010803020104030203" pitchFamily="2" charset="-79"/>
                <a:cs typeface="Aharoni" panose="02010803020104030203" pitchFamily="2" charset="-79"/>
              </a:rPr>
              <a:t>a warning rather than an arrest, </a:t>
            </a:r>
          </a:p>
          <a:p>
            <a:pPr>
              <a:buFont typeface="Courier New" panose="02070309020205020404" pitchFamily="49" charset="0"/>
              <a:buChar char="o"/>
            </a:pPr>
            <a:r>
              <a:rPr lang="en-US" sz="3200" dirty="0" smtClean="0">
                <a:latin typeface="Aharoni" panose="02010803020104030203" pitchFamily="2" charset="-79"/>
                <a:cs typeface="Aharoni" panose="02010803020104030203" pitchFamily="2" charset="-79"/>
              </a:rPr>
              <a:t>dropped charges, lower bail, </a:t>
            </a:r>
          </a:p>
          <a:p>
            <a:pPr>
              <a:buFont typeface="Courier New" panose="02070309020205020404" pitchFamily="49" charset="0"/>
              <a:buChar char="o"/>
            </a:pPr>
            <a:r>
              <a:rPr lang="en-US" sz="3200" dirty="0" smtClean="0">
                <a:latin typeface="Aharoni" panose="02010803020104030203" pitchFamily="2" charset="-79"/>
                <a:cs typeface="Aharoni" panose="02010803020104030203" pitchFamily="2" charset="-79"/>
              </a:rPr>
              <a:t>probation rather than jail or prison, </a:t>
            </a:r>
          </a:p>
          <a:p>
            <a:pPr>
              <a:buFont typeface="Courier New" panose="02070309020205020404" pitchFamily="49" charset="0"/>
              <a:buChar char="o"/>
            </a:pPr>
            <a:r>
              <a:rPr lang="en-US" sz="3200" dirty="0" smtClean="0">
                <a:latin typeface="Aharoni" panose="02010803020104030203" pitchFamily="2" charset="-79"/>
                <a:cs typeface="Aharoni" panose="02010803020104030203" pitchFamily="2" charset="-79"/>
              </a:rPr>
              <a:t>shorter sentences, earlier parole,</a:t>
            </a:r>
          </a:p>
          <a:p>
            <a:pPr>
              <a:buFont typeface="Courier New" panose="02070309020205020404" pitchFamily="49" charset="0"/>
              <a:buChar char="o"/>
            </a:pPr>
            <a:r>
              <a:rPr lang="en-US" sz="3200" dirty="0" smtClean="0">
                <a:latin typeface="Aharoni" panose="02010803020104030203" pitchFamily="2" charset="-79"/>
                <a:cs typeface="Aharoni" panose="02010803020104030203" pitchFamily="2" charset="-79"/>
              </a:rPr>
              <a:t>plus greater acceptance by employers and landlords.</a:t>
            </a:r>
            <a:endParaRPr lang="en-US" sz="32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913249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latin typeface="Aharoni" panose="02010803020104030203" pitchFamily="2" charset="-79"/>
                <a:cs typeface="Aharoni" panose="02010803020104030203" pitchFamily="2" charset="-79"/>
              </a:rPr>
              <a:t>The Evidence Of Discrimination Is Most Often</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haroni" panose="02010803020104030203" pitchFamily="2" charset="-79"/>
                <a:cs typeface="Aharoni" panose="02010803020104030203" pitchFamily="2" charset="-79"/>
              </a:rPr>
              <a:t>  A Statistical Difference or Disproportionality</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haroni" panose="02010803020104030203" pitchFamily="2" charset="-79"/>
                <a:cs typeface="Aharoni" panose="02010803020104030203" pitchFamily="2" charset="-79"/>
              </a:rPr>
              <a:t>      When Two Groups Are Compared</a:t>
            </a:r>
            <a:endParaRPr lang="en-US" sz="3600"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For Instance:</a:t>
            </a:r>
            <a:endParaRPr lang="en-US" dirty="0"/>
          </a:p>
          <a:p>
            <a:r>
              <a:rPr lang="en-US" dirty="0">
                <a:hlinkClick r:id="rId2"/>
              </a:rPr>
              <a:t>According to the Justice Department</a:t>
            </a:r>
            <a:r>
              <a:rPr lang="en-US" dirty="0"/>
              <a:t>, between 2012 and 2014, black people in Ferguson, Mo., accounted for 85 percent of vehicle stops, 90 percent of citations and 93 percent of arrests, despite comprising 67 percent of the population. Blacks were more than twice as likely as whites to be searched after traffic stops, even though they proved to be 26 percent less likely to be in possession of illegal drugs or weapons. Between 2011 and 2013, blacks also received 95 percent of jaywalking tickets and 94 percent of tickets for “failure to comply.” The Justice Department also found that the racial discrepancy for speeding tickets increased dramatically when researchers looked at tickets based on only an officer’s word vs. tickets based on objective evidence, such as vs. radar. Black people facing similar low-level charges as white people were 68 percent less likely to see those charges dismissed in court. More than 90 percent of the arrest warrants stemming from failure to pay/failure to appear were issued for black people</a:t>
            </a:r>
            <a:r>
              <a:rPr lang="en-US" dirty="0" smtClean="0"/>
              <a:t>.</a:t>
            </a:r>
          </a:p>
          <a:p>
            <a:r>
              <a:rPr lang="en-US" sz="1500" dirty="0" smtClean="0">
                <a:latin typeface="Aharoni" panose="02010803020104030203" pitchFamily="2" charset="-79"/>
                <a:cs typeface="Aharoni" panose="02010803020104030203" pitchFamily="2" charset="-79"/>
              </a:rPr>
              <a:t>https://www.justice.gov/sites/default/files/opa/press-releases/attachments/2015/03/04/ferguson_police_department_report.pdf</a:t>
            </a:r>
            <a:endParaRPr lang="en-US" sz="1500" dirty="0">
              <a:latin typeface="Aharoni" panose="02010803020104030203" pitchFamily="2" charset="-79"/>
              <a:cs typeface="Aharoni" panose="02010803020104030203" pitchFamily="2" charset="-79"/>
            </a:endParaRPr>
          </a:p>
          <a:p>
            <a:endParaRPr lang="en-US" dirty="0"/>
          </a:p>
        </p:txBody>
      </p:sp>
    </p:spTree>
    <p:extLst>
      <p:ext uri="{BB962C8B-B14F-4D97-AF65-F5344CB8AC3E}">
        <p14:creationId xmlns:p14="http://schemas.microsoft.com/office/powerpoint/2010/main" val="2218151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306"/>
            <a:ext cx="10515600" cy="1038672"/>
          </a:xfrm>
        </p:spPr>
        <p:txBody>
          <a:bodyPr>
            <a:normAutofit/>
          </a:bodyPr>
          <a:lstStyle/>
          <a:p>
            <a:r>
              <a:rPr lang="en-US" sz="3200" dirty="0" smtClean="0">
                <a:solidFill>
                  <a:srgbClr val="FF0000"/>
                </a:solidFill>
                <a:latin typeface="Aharoni" panose="02010803020104030203" pitchFamily="2" charset="-79"/>
                <a:cs typeface="Aharoni" panose="02010803020104030203" pitchFamily="2" charset="-79"/>
              </a:rPr>
              <a:t>RACIAL DISCRIMINATION IS NOT THE ONLY KIND OF INSTITUTIONALIZED DISCRIMINATION</a:t>
            </a:r>
            <a:endParaRPr lang="en-US" sz="3200"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829614" y="1171978"/>
            <a:ext cx="10515600" cy="4351338"/>
          </a:xfrm>
        </p:spPr>
        <p:txBody>
          <a:bodyPr>
            <a:normAutofit fontScale="92500" lnSpcReduction="20000"/>
          </a:bodyPr>
          <a:lstStyle/>
          <a:p>
            <a:r>
              <a:rPr lang="en-US" dirty="0" smtClean="0"/>
              <a:t>The same patterns – that “certain kinds” of people are favored,</a:t>
            </a:r>
          </a:p>
          <a:p>
            <a:pPr marL="0" indent="0">
              <a:buNone/>
            </a:pPr>
            <a:r>
              <a:rPr lang="en-US" dirty="0"/>
              <a:t>w</a:t>
            </a:r>
            <a:r>
              <a:rPr lang="en-US" dirty="0" smtClean="0"/>
              <a:t>hile members of other groups are not given positive treatment</a:t>
            </a:r>
          </a:p>
          <a:p>
            <a:pPr marL="0" indent="0">
              <a:buNone/>
            </a:pPr>
            <a:r>
              <a:rPr lang="en-US" dirty="0"/>
              <a:t>a</a:t>
            </a:r>
            <a:r>
              <a:rPr lang="en-US" dirty="0" smtClean="0"/>
              <a:t>nd are handled in a negative manner – can emerge whenever discretion is exercised.</a:t>
            </a:r>
            <a:endParaRPr lang="en-US" dirty="0"/>
          </a:p>
          <a:p>
            <a:pPr marL="0" indent="0">
              <a:buNone/>
            </a:pPr>
            <a:r>
              <a:rPr lang="en-US" dirty="0" smtClean="0"/>
              <a:t>      Discrimination can take place – for or against - individuals based on</a:t>
            </a:r>
            <a:endParaRPr lang="en-US" dirty="0"/>
          </a:p>
          <a:p>
            <a:r>
              <a:rPr lang="en-US" i="1" dirty="0" smtClean="0">
                <a:latin typeface="Aharoni" panose="02010803020104030203" pitchFamily="2" charset="-79"/>
                <a:cs typeface="Aharoni" panose="02010803020104030203" pitchFamily="2" charset="-79"/>
              </a:rPr>
              <a:t>Ethnicity</a:t>
            </a:r>
          </a:p>
          <a:p>
            <a:r>
              <a:rPr lang="en-US" i="1" dirty="0" smtClean="0">
                <a:latin typeface="Aharoni" panose="02010803020104030203" pitchFamily="2" charset="-79"/>
                <a:cs typeface="Aharoni" panose="02010803020104030203" pitchFamily="2" charset="-79"/>
              </a:rPr>
              <a:t>Nationality, place of birth, immigration status</a:t>
            </a:r>
          </a:p>
          <a:p>
            <a:r>
              <a:rPr lang="en-US" i="1" dirty="0" smtClean="0">
                <a:latin typeface="Aharoni" panose="02010803020104030203" pitchFamily="2" charset="-79"/>
                <a:cs typeface="Aharoni" panose="02010803020104030203" pitchFamily="2" charset="-79"/>
              </a:rPr>
              <a:t>Social class (Income, Wealth, Occupation)</a:t>
            </a:r>
          </a:p>
          <a:p>
            <a:r>
              <a:rPr lang="en-US" i="1" dirty="0" smtClean="0">
                <a:latin typeface="Aharoni" panose="02010803020104030203" pitchFamily="2" charset="-79"/>
                <a:cs typeface="Aharoni" panose="02010803020104030203" pitchFamily="2" charset="-79"/>
              </a:rPr>
              <a:t>Educational attainment</a:t>
            </a:r>
          </a:p>
          <a:p>
            <a:r>
              <a:rPr lang="en-US" i="1" dirty="0" smtClean="0">
                <a:latin typeface="Aharoni" panose="02010803020104030203" pitchFamily="2" charset="-79"/>
                <a:cs typeface="Aharoni" panose="02010803020104030203" pitchFamily="2" charset="-79"/>
              </a:rPr>
              <a:t>Religion</a:t>
            </a:r>
          </a:p>
          <a:p>
            <a:r>
              <a:rPr lang="en-US" i="1" dirty="0" smtClean="0">
                <a:latin typeface="Aharoni" panose="02010803020104030203" pitchFamily="2" charset="-79"/>
                <a:cs typeface="Aharoni" panose="02010803020104030203" pitchFamily="2" charset="-79"/>
              </a:rPr>
              <a:t>Gender and sexual identity</a:t>
            </a:r>
          </a:p>
          <a:p>
            <a:endParaRPr lang="en-US" dirty="0"/>
          </a:p>
        </p:txBody>
      </p:sp>
    </p:spTree>
    <p:extLst>
      <p:ext uri="{BB962C8B-B14F-4D97-AF65-F5344CB8AC3E}">
        <p14:creationId xmlns:p14="http://schemas.microsoft.com/office/powerpoint/2010/main" val="1959172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FF0000"/>
                </a:solidFill>
                <a:latin typeface="Arial Black" panose="020B0A04020102020204" pitchFamily="34" charset="0"/>
              </a:rPr>
              <a:t>Where John Jay College    </a:t>
            </a:r>
            <a:br>
              <a:rPr lang="en-US" sz="5400" dirty="0" smtClean="0">
                <a:solidFill>
                  <a:srgbClr val="FF0000"/>
                </a:solidFill>
                <a:latin typeface="Arial Black" panose="020B0A04020102020204" pitchFamily="34" charset="0"/>
              </a:rPr>
            </a:br>
            <a:r>
              <a:rPr lang="en-US" sz="5400" dirty="0">
                <a:solidFill>
                  <a:srgbClr val="FF0000"/>
                </a:solidFill>
                <a:latin typeface="Arial Black" panose="020B0A04020102020204" pitchFamily="34" charset="0"/>
              </a:rPr>
              <a:t> </a:t>
            </a:r>
            <a:r>
              <a:rPr lang="en-US" sz="5400" dirty="0" smtClean="0">
                <a:solidFill>
                  <a:srgbClr val="FF0000"/>
                </a:solidFill>
                <a:latin typeface="Arial Black" panose="020B0A04020102020204" pitchFamily="34" charset="0"/>
              </a:rPr>
              <a:t>  Stands On This Issue</a:t>
            </a:r>
            <a:endParaRPr lang="en-US" sz="5400"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Autofit/>
          </a:bodyPr>
          <a:lstStyle/>
          <a:p>
            <a:r>
              <a:rPr lang="en-US" sz="4800" b="1" dirty="0" smtClean="0">
                <a:latin typeface="Aharoni" panose="02010803020104030203" pitchFamily="2" charset="-79"/>
                <a:cs typeface="Aharoni" panose="02010803020104030203" pitchFamily="2" charset="-79"/>
              </a:rPr>
              <a:t>On October 22, 2020 a resolution was </a:t>
            </a:r>
            <a:r>
              <a:rPr lang="en-US" sz="4800" b="1" dirty="0">
                <a:latin typeface="Aharoni" panose="02010803020104030203" pitchFamily="2" charset="-79"/>
                <a:cs typeface="Aharoni" panose="02010803020104030203" pitchFamily="2" charset="-79"/>
              </a:rPr>
              <a:t>adopted </a:t>
            </a:r>
            <a:r>
              <a:rPr lang="en-US" sz="4800" b="1" dirty="0" smtClean="0">
                <a:latin typeface="Aharoni" panose="02010803020104030203" pitchFamily="2" charset="-79"/>
                <a:cs typeface="Aharoni" panose="02010803020104030203" pitchFamily="2" charset="-79"/>
              </a:rPr>
              <a:t>by an </a:t>
            </a:r>
            <a:r>
              <a:rPr lang="en-US" sz="4800" b="1" dirty="0">
                <a:latin typeface="Aharoni" panose="02010803020104030203" pitchFamily="2" charset="-79"/>
                <a:cs typeface="Aharoni" panose="02010803020104030203" pitchFamily="2" charset="-79"/>
              </a:rPr>
              <a:t>unanimous vote of the Faculty Senate </a:t>
            </a:r>
            <a:r>
              <a:rPr lang="en-US" sz="4800" b="1" dirty="0" smtClean="0">
                <a:latin typeface="Aharoni" panose="02010803020104030203" pitchFamily="2" charset="-79"/>
                <a:cs typeface="Aharoni" panose="02010803020104030203" pitchFamily="2" charset="-79"/>
              </a:rPr>
              <a:t>“Condemning </a:t>
            </a:r>
            <a:r>
              <a:rPr lang="en-US" sz="4800" b="1" dirty="0">
                <a:latin typeface="Aharoni" panose="02010803020104030203" pitchFamily="2" charset="-79"/>
                <a:cs typeface="Aharoni" panose="02010803020104030203" pitchFamily="2" charset="-79"/>
              </a:rPr>
              <a:t>Institutional Racism and Supporting Policies of Inclusion and Racial Justice at John Jay College of Criminal Justice.” </a:t>
            </a:r>
            <a:endParaRPr lang="en-US" sz="48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63833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latin typeface="Aharoni" panose="02010803020104030203" pitchFamily="2" charset="-79"/>
                <a:cs typeface="Aharoni" panose="02010803020104030203" pitchFamily="2" charset="-79"/>
              </a:rPr>
              <a:t>WHAT ACADEMIC PERSPECTIVE ENCOURAGES</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haroni" panose="02010803020104030203" pitchFamily="2" charset="-79"/>
                <a:cs typeface="Aharoni" panose="02010803020104030203" pitchFamily="2" charset="-79"/>
              </a:rPr>
              <a:t>INVESTIGATIONS INTO THE POSSIBILITY OF</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rial Black" panose="020B0A04020102020204" pitchFamily="34" charset="0"/>
                <a:cs typeface="Aharoni" panose="02010803020104030203" pitchFamily="2" charset="-79"/>
              </a:rPr>
              <a:t>INSTITUTIONALIZED DISCRIMINATION?</a:t>
            </a:r>
            <a:endParaRPr lang="en-US" sz="3600" dirty="0">
              <a:solidFill>
                <a:srgbClr val="FF0000"/>
              </a:solidFill>
              <a:latin typeface="Arial Black" panose="020B0A04020102020204" pitchFamily="34" charset="0"/>
              <a:cs typeface="Aharoni" panose="02010803020104030203" pitchFamily="2" charset="-79"/>
            </a:endParaRPr>
          </a:p>
        </p:txBody>
      </p:sp>
      <p:sp>
        <p:nvSpPr>
          <p:cNvPr id="3" name="Content Placeholder 2"/>
          <p:cNvSpPr>
            <a:spLocks noGrp="1"/>
          </p:cNvSpPr>
          <p:nvPr>
            <p:ph idx="1"/>
          </p:nvPr>
        </p:nvSpPr>
        <p:spPr/>
        <p:txBody>
          <a:bodyPr>
            <a:noAutofit/>
          </a:bodyPr>
          <a:lstStyle/>
          <a:p>
            <a:r>
              <a:rPr lang="en-US" sz="5400" b="0" i="0" dirty="0" smtClean="0">
                <a:solidFill>
                  <a:schemeClr val="accent5">
                    <a:lumMod val="75000"/>
                  </a:schemeClr>
                </a:solidFill>
                <a:effectLst/>
                <a:latin typeface="Aharoni" panose="02010803020104030203" pitchFamily="2" charset="-79"/>
                <a:cs typeface="Aharoni" panose="02010803020104030203" pitchFamily="2" charset="-79"/>
              </a:rPr>
              <a:t>Critical race theory </a:t>
            </a:r>
            <a:r>
              <a:rPr lang="en-US" sz="4000" b="0" i="0" dirty="0" smtClean="0">
                <a:effectLst/>
                <a:latin typeface="Aharoni" panose="02010803020104030203" pitchFamily="2" charset="-79"/>
                <a:cs typeface="Aharoni" panose="02010803020104030203" pitchFamily="2" charset="-79"/>
              </a:rPr>
              <a:t>offers a way of seeing the world that helps people recognize the </a:t>
            </a:r>
            <a:r>
              <a:rPr lang="en-US" sz="4000" dirty="0" smtClean="0">
                <a:latin typeface="Aharoni" panose="02010803020104030203" pitchFamily="2" charset="-79"/>
                <a:cs typeface="Aharoni" panose="02010803020104030203" pitchFamily="2" charset="-79"/>
              </a:rPr>
              <a:t>continuing </a:t>
            </a:r>
            <a:r>
              <a:rPr lang="en-US" sz="4000" b="0" i="0" dirty="0" smtClean="0">
                <a:effectLst/>
                <a:latin typeface="Aharoni" panose="02010803020104030203" pitchFamily="2" charset="-79"/>
                <a:cs typeface="Aharoni" panose="02010803020104030203" pitchFamily="2" charset="-79"/>
              </a:rPr>
              <a:t>effects of a history of racism in modern life. This intellectual movement was started by legal scholars as a way to examine how laws and systems uphold and perpetuate inequality for traditionally marginalized groups.  </a:t>
            </a:r>
            <a:r>
              <a:rPr lang="en-US" sz="2400" dirty="0" smtClean="0">
                <a:solidFill>
                  <a:prstClr val="black"/>
                </a:solidFill>
                <a:latin typeface="Aharoni" panose="02010803020104030203" pitchFamily="2" charset="-79"/>
                <a:cs typeface="Aharoni" panose="02010803020104030203" pitchFamily="2" charset="-79"/>
              </a:rPr>
              <a:t> </a:t>
            </a:r>
            <a:r>
              <a:rPr lang="en-US" sz="2400" dirty="0">
                <a:solidFill>
                  <a:prstClr val="black"/>
                </a:solidFill>
                <a:latin typeface="Aharoni" panose="02010803020104030203" pitchFamily="2" charset="-79"/>
                <a:cs typeface="Aharoni" panose="02010803020104030203" pitchFamily="2" charset="-79"/>
              </a:rPr>
              <a:t>https://time.com/5891138/critical-race-theory-explained</a:t>
            </a:r>
            <a:endParaRPr lang="en-US" sz="40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49873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FF0000"/>
                </a:solidFill>
                <a:latin typeface="Aharoni" panose="02010803020104030203" pitchFamily="2" charset="-79"/>
                <a:cs typeface="Aharoni" panose="02010803020104030203" pitchFamily="2" charset="-79"/>
              </a:rPr>
              <a:t>WHAT ARE THE GOALS OF        </a:t>
            </a:r>
            <a:r>
              <a:rPr lang="en-US" sz="5400" i="1" dirty="0" smtClean="0">
                <a:solidFill>
                  <a:srgbClr val="FF0000"/>
                </a:solidFill>
                <a:latin typeface="Aharoni" panose="02010803020104030203" pitchFamily="2" charset="-79"/>
                <a:cs typeface="Aharoni" panose="02010803020104030203" pitchFamily="2" charset="-79"/>
              </a:rPr>
              <a:t>CRITICAL RACE THEORY </a:t>
            </a:r>
            <a:r>
              <a:rPr lang="en-US" sz="5400" dirty="0" smtClean="0">
                <a:solidFill>
                  <a:srgbClr val="FF0000"/>
                </a:solidFill>
                <a:latin typeface="Aharoni" panose="02010803020104030203" pitchFamily="2" charset="-79"/>
                <a:cs typeface="Aharoni" panose="02010803020104030203" pitchFamily="2" charset="-79"/>
              </a:rPr>
              <a:t>?</a:t>
            </a:r>
            <a:endParaRPr lang="en-US" sz="5400"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rmAutofit lnSpcReduction="10000"/>
          </a:bodyPr>
          <a:lstStyle/>
          <a:p>
            <a:r>
              <a:rPr lang="en-US" sz="4000" b="0" i="0" dirty="0" smtClean="0">
                <a:effectLst/>
                <a:latin typeface="Aharoni" panose="02010803020104030203" pitchFamily="2" charset="-79"/>
                <a:cs typeface="Aharoni" panose="02010803020104030203" pitchFamily="2" charset="-79"/>
              </a:rPr>
              <a:t>“</a:t>
            </a:r>
            <a:r>
              <a:rPr lang="en-US" sz="5400" b="0" i="0" dirty="0" smtClean="0">
                <a:solidFill>
                  <a:schemeClr val="accent5">
                    <a:lumMod val="75000"/>
                  </a:schemeClr>
                </a:solidFill>
                <a:effectLst/>
                <a:latin typeface="Aharoni" panose="02010803020104030203" pitchFamily="2" charset="-79"/>
                <a:cs typeface="Aharoni" panose="02010803020104030203" pitchFamily="2" charset="-79"/>
              </a:rPr>
              <a:t>Critical race theory </a:t>
            </a:r>
            <a:r>
              <a:rPr lang="en-US" sz="4000" b="0" i="0" dirty="0" smtClean="0">
                <a:effectLst/>
                <a:latin typeface="Aharoni" panose="02010803020104030203" pitchFamily="2" charset="-79"/>
                <a:cs typeface="Aharoni" panose="02010803020104030203" pitchFamily="2" charset="-79"/>
              </a:rPr>
              <a:t>ultimately is calling for a society that is egalitarian, a society that is just, and a society that is inclusive, and in order to get there, we have to name the barriers to achieving a society that is inclusive,”</a:t>
            </a:r>
          </a:p>
          <a:p>
            <a:r>
              <a:rPr lang="en-US" sz="2400" dirty="0" smtClean="0">
                <a:latin typeface="Aharoni" panose="02010803020104030203" pitchFamily="2" charset="-79"/>
                <a:cs typeface="Aharoni" panose="02010803020104030203" pitchFamily="2" charset="-79"/>
              </a:rPr>
              <a:t>Priscilla </a:t>
            </a:r>
            <a:r>
              <a:rPr lang="en-US" sz="2400" dirty="0" err="1" smtClean="0">
                <a:latin typeface="Aharoni" panose="02010803020104030203" pitchFamily="2" charset="-79"/>
                <a:cs typeface="Aharoni" panose="02010803020104030203" pitchFamily="2" charset="-79"/>
              </a:rPr>
              <a:t>Ocen</a:t>
            </a:r>
            <a:r>
              <a:rPr lang="en-US" sz="2400" dirty="0" smtClean="0">
                <a:latin typeface="Aharoni" panose="02010803020104030203" pitchFamily="2" charset="-79"/>
                <a:cs typeface="Aharoni" panose="02010803020104030203" pitchFamily="2" charset="-79"/>
              </a:rPr>
              <a:t>, professor at the Loyola Law School</a:t>
            </a:r>
          </a:p>
          <a:p>
            <a:pPr marL="0" indent="0">
              <a:buNone/>
            </a:pPr>
            <a:r>
              <a:rPr lang="en-US" sz="2400" dirty="0" smtClean="0">
                <a:latin typeface="Aharoni" panose="02010803020104030203" pitchFamily="2" charset="-79"/>
                <a:cs typeface="Aharoni" panose="02010803020104030203" pitchFamily="2" charset="-79"/>
              </a:rPr>
              <a:t>   https://time.com/5891138/critical-race-theory-explained/</a:t>
            </a:r>
            <a:endParaRPr lang="en-US" sz="24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582816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Aharoni" panose="02010803020104030203" pitchFamily="2" charset="-79"/>
                <a:cs typeface="Aharoni" panose="02010803020104030203" pitchFamily="2" charset="-79"/>
              </a:rPr>
              <a:t>WHAT ARE THE APPLICATIONS OF </a:t>
            </a:r>
            <a:br>
              <a:rPr lang="en-US" dirty="0" smtClean="0">
                <a:solidFill>
                  <a:srgbClr val="FF0000"/>
                </a:solidFill>
                <a:latin typeface="Aharoni" panose="02010803020104030203" pitchFamily="2" charset="-79"/>
                <a:cs typeface="Aharoni" panose="02010803020104030203" pitchFamily="2" charset="-79"/>
              </a:rPr>
            </a:br>
            <a:r>
              <a:rPr lang="en-US" i="1" dirty="0" smtClean="0">
                <a:solidFill>
                  <a:srgbClr val="0070C0"/>
                </a:solidFill>
                <a:latin typeface="Aharoni" panose="02010803020104030203" pitchFamily="2" charset="-79"/>
                <a:cs typeface="Aharoni" panose="02010803020104030203" pitchFamily="2" charset="-79"/>
              </a:rPr>
              <a:t>CRITICAL RACE THEORY</a:t>
            </a:r>
            <a:r>
              <a:rPr lang="en-US" dirty="0" smtClean="0">
                <a:solidFill>
                  <a:srgbClr val="FF0000"/>
                </a:solidFill>
                <a:latin typeface="Aharoni" panose="02010803020104030203" pitchFamily="2" charset="-79"/>
                <a:cs typeface="Aharoni" panose="02010803020104030203" pitchFamily="2" charset="-79"/>
              </a:rPr>
              <a:t>?</a:t>
            </a:r>
            <a:endParaRPr lang="en-US"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Autofit/>
          </a:bodyPr>
          <a:lstStyle/>
          <a:p>
            <a:r>
              <a:rPr lang="en-US" sz="4000" dirty="0">
                <a:latin typeface="Aharoni" panose="02010803020104030203" pitchFamily="2" charset="-79"/>
                <a:cs typeface="Aharoni" panose="02010803020104030203" pitchFamily="2" charset="-79"/>
              </a:rPr>
              <a:t>Critical race theory has been used to examine how institutional </a:t>
            </a:r>
            <a:r>
              <a:rPr lang="en-US" sz="4000" dirty="0" smtClean="0">
                <a:latin typeface="Aharoni" panose="02010803020104030203" pitchFamily="2" charset="-79"/>
                <a:cs typeface="Aharoni" panose="02010803020104030203" pitchFamily="2" charset="-79"/>
              </a:rPr>
              <a:t>racism shows up in</a:t>
            </a:r>
            <a:r>
              <a:rPr lang="en-US" sz="4000" dirty="0">
                <a:latin typeface="Aharoni" panose="02010803020104030203" pitchFamily="2" charset="-79"/>
                <a:cs typeface="Aharoni" panose="02010803020104030203" pitchFamily="2" charset="-79"/>
              </a:rPr>
              <a:t> </a:t>
            </a:r>
            <a:r>
              <a:rPr lang="en-US" sz="4000" dirty="0">
                <a:latin typeface="Aharoni" panose="02010803020104030203" pitchFamily="2" charset="-79"/>
                <a:cs typeface="Aharoni" panose="02010803020104030203" pitchFamily="2" charset="-79"/>
                <a:hlinkClick r:id="rId2"/>
              </a:rPr>
              <a:t>housing segregation</a:t>
            </a:r>
            <a:r>
              <a:rPr lang="en-US" sz="4000" dirty="0">
                <a:latin typeface="Aharoni" panose="02010803020104030203" pitchFamily="2" charset="-79"/>
                <a:cs typeface="Aharoni" panose="02010803020104030203" pitchFamily="2" charset="-79"/>
              </a:rPr>
              <a:t>, </a:t>
            </a:r>
            <a:r>
              <a:rPr lang="en-US" sz="4000" dirty="0">
                <a:latin typeface="Aharoni" panose="02010803020104030203" pitchFamily="2" charset="-79"/>
                <a:cs typeface="Aharoni" panose="02010803020104030203" pitchFamily="2" charset="-79"/>
                <a:hlinkClick r:id="rId3"/>
              </a:rPr>
              <a:t>bank lending</a:t>
            </a:r>
            <a:r>
              <a:rPr lang="en-US" sz="4000" dirty="0">
                <a:latin typeface="Aharoni" panose="02010803020104030203" pitchFamily="2" charset="-79"/>
                <a:cs typeface="Aharoni" panose="02010803020104030203" pitchFamily="2" charset="-79"/>
              </a:rPr>
              <a:t>, </a:t>
            </a:r>
            <a:r>
              <a:rPr lang="en-US" sz="4000" dirty="0" smtClean="0">
                <a:latin typeface="Aharoni" panose="02010803020104030203" pitchFamily="2" charset="-79"/>
                <a:cs typeface="Aharoni" panose="02010803020104030203" pitchFamily="2" charset="-79"/>
                <a:hlinkClick r:id="rId4"/>
              </a:rPr>
              <a:t>labor hiring and promotion practices</a:t>
            </a:r>
            <a:r>
              <a:rPr lang="en-US" sz="4000" dirty="0">
                <a:latin typeface="Aharoni" panose="02010803020104030203" pitchFamily="2" charset="-79"/>
                <a:cs typeface="Aharoni" panose="02010803020104030203" pitchFamily="2" charset="-79"/>
                <a:hlinkClick r:id="rId4"/>
              </a:rPr>
              <a:t> </a:t>
            </a:r>
            <a:r>
              <a:rPr lang="en-US" sz="4000" dirty="0">
                <a:latin typeface="Aharoni" panose="02010803020104030203" pitchFamily="2" charset="-79"/>
                <a:cs typeface="Aharoni" panose="02010803020104030203" pitchFamily="2" charset="-79"/>
              </a:rPr>
              <a:t>and </a:t>
            </a:r>
            <a:r>
              <a:rPr lang="en-US" sz="4000" dirty="0">
                <a:latin typeface="Aharoni" panose="02010803020104030203" pitchFamily="2" charset="-79"/>
                <a:cs typeface="Aharoni" panose="02010803020104030203" pitchFamily="2" charset="-79"/>
                <a:hlinkClick r:id="rId5"/>
              </a:rPr>
              <a:t>access to education</a:t>
            </a:r>
            <a:r>
              <a:rPr lang="en-US" sz="4000" dirty="0">
                <a:latin typeface="Aharoni" panose="02010803020104030203" pitchFamily="2" charset="-79"/>
                <a:cs typeface="Aharoni" panose="02010803020104030203" pitchFamily="2" charset="-79"/>
              </a:rPr>
              <a:t>. It has also helped to develop themes and language to address racism and inequality, such as white privilege, </a:t>
            </a:r>
            <a:r>
              <a:rPr lang="en-US" sz="4000" dirty="0" err="1">
                <a:latin typeface="Aharoni" panose="02010803020104030203" pitchFamily="2" charset="-79"/>
                <a:cs typeface="Aharoni" panose="02010803020104030203" pitchFamily="2" charset="-79"/>
              </a:rPr>
              <a:t>intersectionality</a:t>
            </a:r>
            <a:r>
              <a:rPr lang="en-US" sz="4000" dirty="0">
                <a:latin typeface="Aharoni" panose="02010803020104030203" pitchFamily="2" charset="-79"/>
                <a:cs typeface="Aharoni" panose="02010803020104030203" pitchFamily="2" charset="-79"/>
              </a:rPr>
              <a:t> and </a:t>
            </a:r>
            <a:r>
              <a:rPr lang="en-US" sz="4000" dirty="0" err="1">
                <a:latin typeface="Aharoni" panose="02010803020104030203" pitchFamily="2" charset="-79"/>
                <a:cs typeface="Aharoni" panose="02010803020104030203" pitchFamily="2" charset="-79"/>
                <a:hlinkClick r:id="rId6"/>
              </a:rPr>
              <a:t>microaggressions</a:t>
            </a:r>
            <a:r>
              <a:rPr lang="en-US" sz="4000" dirty="0">
                <a:latin typeface="Aharoni" panose="02010803020104030203" pitchFamily="2" charset="-79"/>
                <a:cs typeface="Aharoni" panose="02010803020104030203" pitchFamily="2" charset="-79"/>
              </a:rPr>
              <a:t>, among others.</a:t>
            </a:r>
          </a:p>
        </p:txBody>
      </p:sp>
    </p:spTree>
    <p:extLst>
      <p:ext uri="{BB962C8B-B14F-4D97-AF65-F5344CB8AC3E}">
        <p14:creationId xmlns:p14="http://schemas.microsoft.com/office/powerpoint/2010/main" val="3809612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rgbClr val="FF0000"/>
                </a:solidFill>
                <a:latin typeface="Aharoni" panose="02010803020104030203" pitchFamily="2" charset="-79"/>
                <a:cs typeface="Aharoni" panose="02010803020104030203" pitchFamily="2" charset="-79"/>
              </a:rPr>
              <a:t>WHAT DID DONALD TRUMP SAY ABOUT    </a:t>
            </a:r>
            <a:r>
              <a:rPr lang="en-US" sz="4000" dirty="0" smtClean="0">
                <a:solidFill>
                  <a:schemeClr val="accent5">
                    <a:lumMod val="75000"/>
                  </a:schemeClr>
                </a:solidFill>
                <a:latin typeface="Aharoni" panose="02010803020104030203" pitchFamily="2" charset="-79"/>
                <a:cs typeface="Aharoni" panose="02010803020104030203" pitchFamily="2" charset="-79"/>
              </a:rPr>
              <a:t>CRITICAL RACE THEORY?</a:t>
            </a:r>
            <a:endParaRPr lang="en-US" sz="4000" dirty="0">
              <a:solidFill>
                <a:schemeClr val="accent5">
                  <a:lumMod val="75000"/>
                </a:schemeClr>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rmAutofit fontScale="92500"/>
          </a:bodyPr>
          <a:lstStyle/>
          <a:p>
            <a:r>
              <a:rPr lang="en-US" sz="3000" i="1" dirty="0" smtClean="0">
                <a:latin typeface="Arial Black" panose="020B0A04020102020204" pitchFamily="34" charset="0"/>
              </a:rPr>
              <a:t>Trump strongly condemned Critical Race Theory:</a:t>
            </a:r>
          </a:p>
          <a:p>
            <a:pPr marL="0" indent="0">
              <a:buNone/>
            </a:pPr>
            <a:r>
              <a:rPr lang="en-US" b="1" i="0" dirty="0" smtClean="0">
                <a:effectLst/>
                <a:latin typeface="Arial Narrow" panose="020B0606020202030204" pitchFamily="34" charset="0"/>
              </a:rPr>
              <a:t>“Students in our universities are inundated with critical race theory,” he said.      “This is a Marxist doctrine holding that America is a wicked and racist nation, that even young children are complicit in oppression, and that our entire society must be radically transformed. Critical race theory is being forced into our children’s schools, it’s being imposed into workplace trainings, and it’s being deployed to rip apart friends, neighbors, and families.”</a:t>
            </a:r>
          </a:p>
          <a:p>
            <a:pPr marL="0" indent="0">
              <a:buNone/>
            </a:pPr>
            <a:r>
              <a:rPr lang="en-US" b="1" dirty="0" smtClean="0">
                <a:latin typeface="Arial Narrow" panose="020B0606020202030204" pitchFamily="34" charset="0"/>
              </a:rPr>
              <a:t>He argued</a:t>
            </a:r>
            <a:r>
              <a:rPr lang="en-US" b="1" i="0" dirty="0" smtClean="0">
                <a:effectLst/>
                <a:latin typeface="Arial Narrow" panose="020B0606020202030204" pitchFamily="34" charset="0"/>
              </a:rPr>
              <a:t> that using critical race theory as a framework to consider U.S. history encourages “deceptions, falsehoods and lies” by the “left-wing cultural revolution.”</a:t>
            </a:r>
          </a:p>
          <a:p>
            <a:pPr marL="0" indent="0">
              <a:buNone/>
            </a:pPr>
            <a:r>
              <a:rPr lang="en-US" sz="1900" dirty="0">
                <a:solidFill>
                  <a:prstClr val="black"/>
                </a:solidFill>
                <a:latin typeface="Aharoni" panose="02010803020104030203" pitchFamily="2" charset="-79"/>
                <a:cs typeface="Aharoni" panose="02010803020104030203" pitchFamily="2" charset="-79"/>
              </a:rPr>
              <a:t> https://time.com/5891138/critical-race-theory-explained/</a:t>
            </a:r>
            <a:endParaRPr lang="en-US" sz="1900" b="1" dirty="0">
              <a:latin typeface="Arial Narrow" panose="020B0606020202030204" pitchFamily="34" charset="0"/>
            </a:endParaRPr>
          </a:p>
        </p:txBody>
      </p:sp>
    </p:spTree>
    <p:extLst>
      <p:ext uri="{BB962C8B-B14F-4D97-AF65-F5344CB8AC3E}">
        <p14:creationId xmlns:p14="http://schemas.microsoft.com/office/powerpoint/2010/main" val="1779513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solidFill>
                  <a:srgbClr val="FF0000"/>
                </a:solidFill>
                <a:latin typeface="Arial Black" panose="020B0A04020102020204" pitchFamily="34" charset="0"/>
              </a:rPr>
              <a:t/>
            </a:r>
            <a:br>
              <a:rPr lang="en-US" sz="4800" dirty="0" smtClean="0">
                <a:solidFill>
                  <a:srgbClr val="FF0000"/>
                </a:solidFill>
                <a:latin typeface="Arial Black" panose="020B0A04020102020204" pitchFamily="34" charset="0"/>
              </a:rPr>
            </a:br>
            <a:r>
              <a:rPr lang="en-US" sz="4800" dirty="0" smtClean="0">
                <a:solidFill>
                  <a:srgbClr val="FF0000"/>
                </a:solidFill>
                <a:latin typeface="Arial Black" panose="020B0A04020102020204" pitchFamily="34" charset="0"/>
              </a:rPr>
              <a:t>THE CURRENT SITUATION</a:t>
            </a:r>
            <a:endParaRPr lang="en-US" sz="4800" dirty="0">
              <a:solidFill>
                <a:srgbClr val="FF0000"/>
              </a:solidFill>
              <a:latin typeface="Arial Black" panose="020B0A04020102020204" pitchFamily="34" charset="0"/>
            </a:endParaRPr>
          </a:p>
        </p:txBody>
      </p:sp>
      <p:sp>
        <p:nvSpPr>
          <p:cNvPr id="3" name="Content Placeholder 2"/>
          <p:cNvSpPr>
            <a:spLocks noGrp="1"/>
          </p:cNvSpPr>
          <p:nvPr>
            <p:ph idx="1"/>
          </p:nvPr>
        </p:nvSpPr>
        <p:spPr/>
        <p:txBody>
          <a:bodyPr>
            <a:normAutofit/>
          </a:bodyPr>
          <a:lstStyle/>
          <a:p>
            <a:pPr marL="0" indent="0">
              <a:buNone/>
            </a:pPr>
            <a:r>
              <a:rPr lang="en-US" sz="3600" dirty="0">
                <a:solidFill>
                  <a:prstClr val="black"/>
                </a:solidFill>
                <a:latin typeface="Aharoni" panose="02010803020104030203" pitchFamily="2" charset="-79"/>
                <a:ea typeface="+mj-ea"/>
                <a:cs typeface="Aharoni" panose="02010803020104030203" pitchFamily="2" charset="-79"/>
              </a:rPr>
              <a:t>THEREFORE, IT MUST BE ACKNOWLEDGED THAT INVESTIGATIONS INTO THE POSSIBILITY</a:t>
            </a:r>
            <a:br>
              <a:rPr lang="en-US" sz="3600" dirty="0">
                <a:solidFill>
                  <a:prstClr val="black"/>
                </a:solidFill>
                <a:latin typeface="Aharoni" panose="02010803020104030203" pitchFamily="2" charset="-79"/>
                <a:ea typeface="+mj-ea"/>
                <a:cs typeface="Aharoni" panose="02010803020104030203" pitchFamily="2" charset="-79"/>
              </a:rPr>
            </a:br>
            <a:r>
              <a:rPr lang="en-US" sz="3600" dirty="0">
                <a:solidFill>
                  <a:prstClr val="black"/>
                </a:solidFill>
                <a:latin typeface="Aharoni" panose="02010803020104030203" pitchFamily="2" charset="-79"/>
                <a:ea typeface="+mj-ea"/>
                <a:cs typeface="Aharoni" panose="02010803020104030203" pitchFamily="2" charset="-79"/>
              </a:rPr>
              <a:t>OF INSTITUTIONALIZED </a:t>
            </a:r>
            <a:r>
              <a:rPr lang="en-US" sz="3600" dirty="0" smtClean="0">
                <a:solidFill>
                  <a:prstClr val="black"/>
                </a:solidFill>
                <a:latin typeface="Aharoni" panose="02010803020104030203" pitchFamily="2" charset="-79"/>
                <a:ea typeface="+mj-ea"/>
                <a:cs typeface="Aharoni" panose="02010803020104030203" pitchFamily="2" charset="-79"/>
              </a:rPr>
              <a:t>DISCRIMINATION</a:t>
            </a:r>
          </a:p>
          <a:p>
            <a:pPr marL="0" indent="0">
              <a:buNone/>
            </a:pPr>
            <a:r>
              <a:rPr lang="en-US" sz="3600" dirty="0" smtClean="0">
                <a:solidFill>
                  <a:prstClr val="black"/>
                </a:solidFill>
                <a:latin typeface="Aharoni" panose="02010803020104030203" pitchFamily="2" charset="-79"/>
                <a:ea typeface="+mj-ea"/>
                <a:cs typeface="Aharoni" panose="02010803020104030203" pitchFamily="2" charset="-79"/>
              </a:rPr>
              <a:t>HAVE BECOME HIGHLY POLITICZED, </a:t>
            </a:r>
          </a:p>
          <a:p>
            <a:pPr marL="0" indent="0">
              <a:buNone/>
            </a:pPr>
            <a:r>
              <a:rPr lang="en-US" sz="3600" dirty="0" smtClean="0">
                <a:solidFill>
                  <a:prstClr val="black"/>
                </a:solidFill>
                <a:latin typeface="Aharoni" panose="02010803020104030203" pitchFamily="2" charset="-79"/>
                <a:ea typeface="+mj-ea"/>
                <a:cs typeface="Aharoni" panose="02010803020104030203" pitchFamily="2" charset="-79"/>
              </a:rPr>
              <a:t>EVOKE STRONG EMOTIONAL REACTIONS, </a:t>
            </a:r>
          </a:p>
          <a:p>
            <a:pPr marL="0" indent="0">
              <a:buNone/>
            </a:pPr>
            <a:r>
              <a:rPr lang="en-US" sz="3600" dirty="0" smtClean="0">
                <a:solidFill>
                  <a:prstClr val="black"/>
                </a:solidFill>
                <a:latin typeface="Aharoni" panose="02010803020104030203" pitchFamily="2" charset="-79"/>
                <a:ea typeface="+mj-ea"/>
                <a:cs typeface="Aharoni" panose="02010803020104030203" pitchFamily="2" charset="-79"/>
              </a:rPr>
              <a:t>AND PROVOKE BITTER CONTROVERSIES,</a:t>
            </a:r>
          </a:p>
          <a:p>
            <a:pPr marL="0" indent="0">
              <a:buNone/>
            </a:pPr>
            <a:r>
              <a:rPr lang="en-US" sz="3600" dirty="0" smtClean="0">
                <a:solidFill>
                  <a:prstClr val="black"/>
                </a:solidFill>
                <a:latin typeface="Aharoni" panose="02010803020104030203" pitchFamily="2" charset="-79"/>
                <a:ea typeface="+mj-ea"/>
                <a:cs typeface="Aharoni" panose="02010803020104030203" pitchFamily="2" charset="-79"/>
              </a:rPr>
              <a:t>RESULTING IN CHARGES AND ANGRY DENIALS</a:t>
            </a:r>
            <a:endParaRPr lang="en-US" sz="36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165325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latin typeface="Aharoni" panose="02010803020104030203" pitchFamily="2" charset="-79"/>
                <a:cs typeface="Aharoni" panose="02010803020104030203" pitchFamily="2" charset="-79"/>
              </a:rPr>
              <a:t>Investigating Institutionalized Discrimination</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haroni" panose="02010803020104030203" pitchFamily="2" charset="-79"/>
                <a:cs typeface="Aharoni" panose="02010803020104030203" pitchFamily="2" charset="-79"/>
              </a:rPr>
              <a:t>in the Criminal Justice Process</a:t>
            </a:r>
            <a:endParaRPr lang="en-US" sz="3600"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Aharoni" panose="02010803020104030203" pitchFamily="2" charset="-79"/>
                <a:cs typeface="Aharoni" panose="02010803020104030203" pitchFamily="2" charset="-79"/>
              </a:rPr>
              <a:t>One way to start is to scrutinize situations where</a:t>
            </a:r>
          </a:p>
          <a:p>
            <a:pPr marL="0" indent="0">
              <a:buNone/>
            </a:pPr>
            <a:r>
              <a:rPr lang="en-US" dirty="0">
                <a:latin typeface="Aharoni" panose="02010803020104030203" pitchFamily="2" charset="-79"/>
                <a:cs typeface="Aharoni" panose="02010803020104030203" pitchFamily="2" charset="-79"/>
              </a:rPr>
              <a:t>d</a:t>
            </a:r>
            <a:r>
              <a:rPr lang="en-US" dirty="0" smtClean="0">
                <a:latin typeface="Aharoni" panose="02010803020104030203" pitchFamily="2" charset="-79"/>
                <a:cs typeface="Aharoni" panose="02010803020104030203" pitchFamily="2" charset="-79"/>
              </a:rPr>
              <a:t>iscretion can be exercised because that is where discrimination might arise.</a:t>
            </a:r>
          </a:p>
          <a:p>
            <a:pPr marL="0" indent="0">
              <a:buNone/>
            </a:pPr>
            <a:r>
              <a:rPr lang="en-US" dirty="0" smtClean="0">
                <a:latin typeface="Aharoni" panose="02010803020104030203" pitchFamily="2" charset="-79"/>
                <a:cs typeface="Aharoni" panose="02010803020104030203" pitchFamily="2" charset="-79"/>
              </a:rPr>
              <a:t>Discretion arises whenever</a:t>
            </a:r>
            <a:endParaRPr lang="en-US" dirty="0">
              <a:latin typeface="Aharoni" panose="02010803020104030203" pitchFamily="2" charset="-79"/>
              <a:cs typeface="Aharoni" panose="02010803020104030203" pitchFamily="2" charset="-79"/>
            </a:endParaRPr>
          </a:p>
          <a:p>
            <a:pPr marL="514350" indent="-514350">
              <a:buAutoNum type="alphaLcParenR"/>
            </a:pPr>
            <a:r>
              <a:rPr lang="en-US" dirty="0" smtClean="0">
                <a:latin typeface="Aharoni" panose="02010803020104030203" pitchFamily="2" charset="-79"/>
                <a:cs typeface="Aharoni" panose="02010803020104030203" pitchFamily="2" charset="-79"/>
              </a:rPr>
              <a:t>Police officers decide whether or not to make an arrest, and </a:t>
            </a:r>
          </a:p>
          <a:p>
            <a:pPr marL="0" indent="0">
              <a:buNone/>
            </a:pPr>
            <a:r>
              <a:rPr lang="en-US" dirty="0">
                <a:latin typeface="Aharoni" panose="02010803020104030203" pitchFamily="2" charset="-79"/>
                <a:cs typeface="Aharoni" panose="02010803020104030203" pitchFamily="2" charset="-79"/>
              </a:rPr>
              <a:t>w</a:t>
            </a:r>
            <a:r>
              <a:rPr lang="en-US" dirty="0" smtClean="0">
                <a:latin typeface="Aharoni" panose="02010803020104030203" pitchFamily="2" charset="-79"/>
                <a:cs typeface="Aharoni" panose="02010803020104030203" pitchFamily="2" charset="-79"/>
              </a:rPr>
              <a:t>hat charges should be lodged against the suspect.</a:t>
            </a:r>
          </a:p>
          <a:p>
            <a:pPr marL="514350" indent="-514350">
              <a:buAutoNum type="alphaLcParenR" startAt="2"/>
            </a:pPr>
            <a:r>
              <a:rPr lang="en-US" dirty="0" smtClean="0">
                <a:latin typeface="Aharoni" panose="02010803020104030203" pitchFamily="2" charset="-79"/>
                <a:cs typeface="Aharoni" panose="02010803020104030203" pitchFamily="2" charset="-79"/>
              </a:rPr>
              <a:t>Prosecutors decide which charges should be pressed and which ones should be dropped.</a:t>
            </a:r>
          </a:p>
          <a:p>
            <a:pPr marL="0" indent="0">
              <a:buNone/>
            </a:pPr>
            <a:r>
              <a:rPr lang="en-US" dirty="0" smtClean="0">
                <a:latin typeface="Aharoni" panose="02010803020104030203" pitchFamily="2" charset="-79"/>
                <a:cs typeface="Aharoni" panose="02010803020104030203" pitchFamily="2" charset="-79"/>
              </a:rPr>
              <a:t>c) Judges decide which charges should be dismissed before a trial</a:t>
            </a:r>
          </a:p>
          <a:p>
            <a:pPr marL="0" indent="0">
              <a:buNone/>
            </a:pPr>
            <a:r>
              <a:rPr lang="en-US" dirty="0" smtClean="0">
                <a:latin typeface="Aharoni" panose="02010803020104030203" pitchFamily="2" charset="-79"/>
                <a:cs typeface="Aharoni" panose="02010803020104030203" pitchFamily="2" charset="-79"/>
              </a:rPr>
              <a:t>d) Juries decide whether to acquit or convict</a:t>
            </a:r>
            <a:endParaRPr lang="en-US" dirty="0">
              <a:latin typeface="Aharoni" panose="02010803020104030203" pitchFamily="2" charset="-79"/>
              <a:cs typeface="Aharoni" panose="02010803020104030203" pitchFamily="2" charset="-79"/>
            </a:endParaRPr>
          </a:p>
          <a:p>
            <a:pPr marL="514350" indent="-514350">
              <a:buAutoNum type="alphaLcParenR" startAt="2"/>
            </a:pPr>
            <a:endParaRPr lang="en-US" dirty="0" smtClean="0"/>
          </a:p>
          <a:p>
            <a:pPr marL="514350" indent="-514350">
              <a:buAutoNum type="alphaLcParenR" startAt="2"/>
            </a:pPr>
            <a:endParaRPr lang="en-US" dirty="0" smtClean="0"/>
          </a:p>
          <a:p>
            <a:pPr marL="0" indent="0">
              <a:buNone/>
            </a:pPr>
            <a:endParaRPr lang="en-US" dirty="0" smtClean="0"/>
          </a:p>
        </p:txBody>
      </p:sp>
    </p:spTree>
    <p:extLst>
      <p:ext uri="{BB962C8B-B14F-4D97-AF65-F5344CB8AC3E}">
        <p14:creationId xmlns:p14="http://schemas.microsoft.com/office/powerpoint/2010/main" val="3796419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latin typeface="Aharoni" panose="02010803020104030203" pitchFamily="2" charset="-79"/>
                <a:cs typeface="Aharoni" panose="02010803020104030203" pitchFamily="2" charset="-79"/>
              </a:rPr>
              <a:t>Investigating Institutionalized Discrimination</a:t>
            </a:r>
            <a:br>
              <a:rPr lang="en-US" sz="3600" dirty="0" smtClean="0">
                <a:solidFill>
                  <a:srgbClr val="FF0000"/>
                </a:solidFill>
                <a:latin typeface="Aharoni" panose="02010803020104030203" pitchFamily="2" charset="-79"/>
                <a:cs typeface="Aharoni" panose="02010803020104030203" pitchFamily="2" charset="-79"/>
              </a:rPr>
            </a:br>
            <a:r>
              <a:rPr lang="en-US" sz="3600" dirty="0" smtClean="0">
                <a:solidFill>
                  <a:srgbClr val="FF0000"/>
                </a:solidFill>
                <a:latin typeface="Aharoni" panose="02010803020104030203" pitchFamily="2" charset="-79"/>
                <a:cs typeface="Aharoni" panose="02010803020104030203" pitchFamily="2" charset="-79"/>
              </a:rPr>
              <a:t>in the Criminal Justice Process   </a:t>
            </a:r>
            <a:r>
              <a:rPr lang="en-US" sz="3600" b="1" i="1" dirty="0" smtClean="0">
                <a:solidFill>
                  <a:srgbClr val="002060"/>
                </a:solidFill>
                <a:latin typeface="Aharoni" panose="02010803020104030203" pitchFamily="2" charset="-79"/>
                <a:cs typeface="Aharoni" panose="02010803020104030203" pitchFamily="2" charset="-79"/>
              </a:rPr>
              <a:t>continued</a:t>
            </a:r>
            <a:endParaRPr lang="en-US" sz="3600" b="1" i="1" dirty="0">
              <a:solidFill>
                <a:srgbClr val="002060"/>
              </a:solidFill>
            </a:endParaRPr>
          </a:p>
        </p:txBody>
      </p:sp>
      <p:sp>
        <p:nvSpPr>
          <p:cNvPr id="3" name="Content Placeholder 2"/>
          <p:cNvSpPr>
            <a:spLocks noGrp="1"/>
          </p:cNvSpPr>
          <p:nvPr>
            <p:ph idx="1"/>
          </p:nvPr>
        </p:nvSpPr>
        <p:spPr/>
        <p:txBody>
          <a:bodyPr>
            <a:normAutofit lnSpcReduction="10000"/>
          </a:bodyPr>
          <a:lstStyle/>
          <a:p>
            <a:pPr marL="0" lvl="0" indent="0">
              <a:buNone/>
            </a:pPr>
            <a:r>
              <a:rPr lang="en-US" sz="2400" dirty="0" smtClean="0">
                <a:solidFill>
                  <a:prstClr val="black"/>
                </a:solidFill>
                <a:latin typeface="Aharoni" panose="02010803020104030203" pitchFamily="2" charset="-79"/>
                <a:cs typeface="Aharoni" panose="02010803020104030203" pitchFamily="2" charset="-79"/>
              </a:rPr>
              <a:t>Discretion </a:t>
            </a:r>
            <a:r>
              <a:rPr lang="en-US" sz="2400" dirty="0">
                <a:solidFill>
                  <a:prstClr val="black"/>
                </a:solidFill>
                <a:latin typeface="Aharoni" panose="02010803020104030203" pitchFamily="2" charset="-79"/>
                <a:cs typeface="Aharoni" panose="02010803020104030203" pitchFamily="2" charset="-79"/>
              </a:rPr>
              <a:t>arises </a:t>
            </a:r>
            <a:r>
              <a:rPr lang="en-US" sz="2400" dirty="0" smtClean="0">
                <a:solidFill>
                  <a:prstClr val="black"/>
                </a:solidFill>
                <a:latin typeface="Aharoni" panose="02010803020104030203" pitchFamily="2" charset="-79"/>
                <a:cs typeface="Aharoni" panose="02010803020104030203" pitchFamily="2" charset="-79"/>
              </a:rPr>
              <a:t>whenever</a:t>
            </a:r>
          </a:p>
          <a:p>
            <a:pPr marL="0" lvl="0" indent="0">
              <a:buNone/>
            </a:pPr>
            <a:endParaRPr lang="en-US" sz="2400" dirty="0">
              <a:solidFill>
                <a:prstClr val="black"/>
              </a:solidFill>
              <a:latin typeface="Aharoni" panose="02010803020104030203" pitchFamily="2" charset="-79"/>
              <a:cs typeface="Aharoni" panose="02010803020104030203" pitchFamily="2" charset="-79"/>
            </a:endParaRPr>
          </a:p>
          <a:p>
            <a:pPr marL="0" lvl="0" indent="0">
              <a:buNone/>
            </a:pPr>
            <a:r>
              <a:rPr lang="en-US" sz="2400" dirty="0" smtClean="0">
                <a:solidFill>
                  <a:prstClr val="black"/>
                </a:solidFill>
                <a:latin typeface="Aharoni" panose="02010803020104030203" pitchFamily="2" charset="-79"/>
                <a:cs typeface="Aharoni" panose="02010803020104030203" pitchFamily="2" charset="-79"/>
              </a:rPr>
              <a:t>d) Judges determine sentences, including probation or incarceration</a:t>
            </a:r>
            <a:endParaRPr lang="en-US" sz="2400" dirty="0">
              <a:solidFill>
                <a:prstClr val="black"/>
              </a:solidFill>
              <a:latin typeface="Aharoni" panose="02010803020104030203" pitchFamily="2" charset="-79"/>
              <a:cs typeface="Aharoni" panose="02010803020104030203" pitchFamily="2" charset="-79"/>
            </a:endParaRPr>
          </a:p>
          <a:p>
            <a:pPr marL="0" lvl="0" indent="0">
              <a:buNone/>
            </a:pPr>
            <a:r>
              <a:rPr lang="en-US" sz="2400" dirty="0" smtClean="0">
                <a:solidFill>
                  <a:prstClr val="black"/>
                </a:solidFill>
                <a:latin typeface="Aharoni" panose="02010803020104030203" pitchFamily="2" charset="-79"/>
                <a:cs typeface="Aharoni" panose="02010803020104030203" pitchFamily="2" charset="-79"/>
              </a:rPr>
              <a:t>e)  Parole boards decide who to let out early, and who to keep behind bars in prisons .</a:t>
            </a:r>
            <a:endParaRPr lang="en-US" sz="2400" dirty="0">
              <a:solidFill>
                <a:prstClr val="black"/>
              </a:solidFill>
              <a:latin typeface="Aharoni" panose="02010803020104030203" pitchFamily="2" charset="-79"/>
              <a:cs typeface="Aharoni" panose="02010803020104030203" pitchFamily="2" charset="-79"/>
            </a:endParaRPr>
          </a:p>
          <a:p>
            <a:pPr marL="0" lvl="0" indent="0">
              <a:buNone/>
            </a:pPr>
            <a:r>
              <a:rPr lang="en-US" sz="2400" dirty="0" smtClean="0">
                <a:solidFill>
                  <a:prstClr val="black"/>
                </a:solidFill>
                <a:latin typeface="Aharoni" panose="02010803020104030203" pitchFamily="2" charset="-79"/>
                <a:cs typeface="Aharoni" panose="02010803020104030203" pitchFamily="2" charset="-79"/>
              </a:rPr>
              <a:t>f) Employers decide whether to employ formerly incarcerated persons</a:t>
            </a:r>
          </a:p>
          <a:p>
            <a:pPr marL="457200" lvl="0" indent="-457200">
              <a:buAutoNum type="alphaLcParenR" startAt="7"/>
            </a:pPr>
            <a:r>
              <a:rPr lang="en-US" sz="2400" dirty="0" smtClean="0">
                <a:solidFill>
                  <a:prstClr val="black"/>
                </a:solidFill>
                <a:latin typeface="Aharoni" panose="02010803020104030203" pitchFamily="2" charset="-79"/>
                <a:cs typeface="Aharoni" panose="02010803020104030203" pitchFamily="2" charset="-79"/>
              </a:rPr>
              <a:t>Landlords decide whether to rent apartments to</a:t>
            </a:r>
            <a:r>
              <a:rPr lang="en-US" sz="2400" dirty="0">
                <a:solidFill>
                  <a:prstClr val="black"/>
                </a:solidFill>
                <a:latin typeface="Aharoni" panose="02010803020104030203" pitchFamily="2" charset="-79"/>
                <a:cs typeface="Aharoni" panose="02010803020104030203" pitchFamily="2" charset="-79"/>
              </a:rPr>
              <a:t> formerly incarcerated persons</a:t>
            </a:r>
          </a:p>
          <a:p>
            <a:pPr marL="0" indent="0">
              <a:buNone/>
            </a:pPr>
            <a:r>
              <a:rPr lang="en-US" dirty="0" smtClean="0">
                <a:latin typeface="Arial Black" panose="020B0A04020102020204" pitchFamily="34" charset="0"/>
              </a:rPr>
              <a:t>The challenge is whether the exercise of discretion</a:t>
            </a:r>
          </a:p>
          <a:p>
            <a:pPr marL="0" indent="0">
              <a:buNone/>
            </a:pPr>
            <a:r>
              <a:rPr lang="en-US" dirty="0">
                <a:latin typeface="Arial Black" panose="020B0A04020102020204" pitchFamily="34" charset="0"/>
              </a:rPr>
              <a:t>c</a:t>
            </a:r>
            <a:r>
              <a:rPr lang="en-US" dirty="0" smtClean="0">
                <a:latin typeface="Arial Black" panose="020B0A04020102020204" pitchFamily="34" charset="0"/>
              </a:rPr>
              <a:t>an be carried out in a color-blind way</a:t>
            </a:r>
            <a:endParaRPr lang="en-US" dirty="0">
              <a:latin typeface="Arial Black" panose="020B0A04020102020204" pitchFamily="34" charset="0"/>
            </a:endParaRPr>
          </a:p>
        </p:txBody>
      </p:sp>
    </p:spTree>
    <p:extLst>
      <p:ext uri="{BB962C8B-B14F-4D97-AF65-F5344CB8AC3E}">
        <p14:creationId xmlns:p14="http://schemas.microsoft.com/office/powerpoint/2010/main" val="1958165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TotalTime>
  <Words>853</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Aharoni</vt:lpstr>
      <vt:lpstr>Arial</vt:lpstr>
      <vt:lpstr>Arial Black</vt:lpstr>
      <vt:lpstr>Arial Narrow</vt:lpstr>
      <vt:lpstr>Calibri</vt:lpstr>
      <vt:lpstr>Calibri Light</vt:lpstr>
      <vt:lpstr>Courier New</vt:lpstr>
      <vt:lpstr>Office Theme</vt:lpstr>
      <vt:lpstr>Investigating the Possibility  of Discrimination in  Criminal Justice Decision-Making</vt:lpstr>
      <vt:lpstr>Where John Jay College        Stands On This Issue</vt:lpstr>
      <vt:lpstr>WHAT ACADEMIC PERSPECTIVE ENCOURAGES INVESTIGATIONS INTO THE POSSIBILITY OF INSTITUTIONALIZED DISCRIMINATION?</vt:lpstr>
      <vt:lpstr>WHAT ARE THE GOALS OF        CRITICAL RACE THEORY ?</vt:lpstr>
      <vt:lpstr>WHAT ARE THE APPLICATIONS OF  CRITICAL RACE THEORY?</vt:lpstr>
      <vt:lpstr>WHAT DID DONALD TRUMP SAY ABOUT    CRITICAL RACE THEORY?</vt:lpstr>
      <vt:lpstr> THE CURRENT SITUATION</vt:lpstr>
      <vt:lpstr>Investigating Institutionalized Discrimination in the Criminal Justice Process</vt:lpstr>
      <vt:lpstr>Investigating Institutionalized Discrimination in the Criminal Justice Process   continued</vt:lpstr>
      <vt:lpstr>What does Institutionalized Discrimination                                   Look Like? </vt:lpstr>
      <vt:lpstr>The Evidence Of Discrimination Is Most Often   A Statistical Difference or Disproportionality       When Two Groups Are Compared</vt:lpstr>
      <vt:lpstr>RACIAL DISCRIMINATION IS NOT THE ONLY KIND OF INSTITUTIONALIZED DISCRIMINATION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A Karmen</dc:creator>
  <cp:lastModifiedBy>Andrew A Karmen</cp:lastModifiedBy>
  <cp:revision>17</cp:revision>
  <dcterms:created xsi:type="dcterms:W3CDTF">2020-11-02T19:03:28Z</dcterms:created>
  <dcterms:modified xsi:type="dcterms:W3CDTF">2020-11-02T21:21:33Z</dcterms:modified>
</cp:coreProperties>
</file>